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31"/>
  </p:notesMasterIdLst>
  <p:handoutMasterIdLst>
    <p:handoutMasterId r:id="rId32"/>
  </p:handoutMasterIdLst>
  <p:sldIdLst>
    <p:sldId id="985" r:id="rId2"/>
    <p:sldId id="916" r:id="rId3"/>
    <p:sldId id="914" r:id="rId4"/>
    <p:sldId id="978" r:id="rId5"/>
    <p:sldId id="986" r:id="rId6"/>
    <p:sldId id="989" r:id="rId7"/>
    <p:sldId id="991" r:id="rId8"/>
    <p:sldId id="992" r:id="rId9"/>
    <p:sldId id="950" r:id="rId10"/>
    <p:sldId id="810" r:id="rId11"/>
    <p:sldId id="980" r:id="rId12"/>
    <p:sldId id="984" r:id="rId13"/>
    <p:sldId id="993" r:id="rId14"/>
    <p:sldId id="900" r:id="rId15"/>
    <p:sldId id="1007" r:id="rId16"/>
    <p:sldId id="994" r:id="rId17"/>
    <p:sldId id="995" r:id="rId18"/>
    <p:sldId id="1006" r:id="rId19"/>
    <p:sldId id="996" r:id="rId20"/>
    <p:sldId id="997" r:id="rId21"/>
    <p:sldId id="998" r:id="rId22"/>
    <p:sldId id="999" r:id="rId23"/>
    <p:sldId id="1008" r:id="rId24"/>
    <p:sldId id="1009" r:id="rId25"/>
    <p:sldId id="1001" r:id="rId26"/>
    <p:sldId id="1002" r:id="rId27"/>
    <p:sldId id="1003" r:id="rId28"/>
    <p:sldId id="1004" r:id="rId29"/>
    <p:sldId id="1005" r:id="rId30"/>
  </p:sldIdLst>
  <p:sldSz cx="12188825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84EA3"/>
    <a:srgbClr val="4DAF4A"/>
    <a:srgbClr val="E71408"/>
    <a:srgbClr val="377EB8"/>
    <a:srgbClr val="FF7F00"/>
    <a:srgbClr val="6FFC6A"/>
    <a:srgbClr val="93D4DA"/>
    <a:srgbClr val="FCBEA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91" autoAdjust="0"/>
    <p:restoredTop sz="83878" autoAdjust="0"/>
  </p:normalViewPr>
  <p:slideViewPr>
    <p:cSldViewPr snapToGrid="0" snapToObjects="1">
      <p:cViewPr>
        <p:scale>
          <a:sx n="69" d="100"/>
          <a:sy n="69" d="100"/>
        </p:scale>
        <p:origin x="448" y="99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280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E99B43-470E-3441-9F48-7E36B69E79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27FB9-4A01-D948-A195-523DDB86A2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9540-7F38-4D4B-8B75-1406C6228FC2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8D9A9-6D7A-C643-94CA-62E339B026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A62E1-9DFC-4F46-80FD-3F0E5CDD57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1C152-3EDB-864E-A4CA-1A637347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281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71449-340D-EB45-91F6-5CB260EC2BEE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29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3F5AB-82DC-3B40-932D-4AF5BBDA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331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4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7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0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69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4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74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843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42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972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19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8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9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33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10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73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e3cd891d0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24e3cd891d0_0_1006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24e3cd891d0_0_10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177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24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12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92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37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9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3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4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11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75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7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63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6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6" cy="685800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Full bleed image placeholder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Pr>
        <a:gradFill>
          <a:gsLst>
            <a:gs pos="0">
              <a:schemeClr val="bg1"/>
            </a:gs>
            <a:gs pos="100000">
              <a:srgbClr val="6FFC6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354129" y="6586247"/>
            <a:ext cx="455949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chemeClr val="bg2"/>
                </a:solidFill>
                <a:latin typeface="+mj-lt"/>
              </a:rPr>
              <a:t>© 2018</a:t>
            </a:r>
            <a:r>
              <a:rPr lang="en-US" sz="600" baseline="0" dirty="0">
                <a:solidFill>
                  <a:schemeClr val="bg2"/>
                </a:solidFill>
                <a:latin typeface="+mj-lt"/>
              </a:rPr>
              <a:t>  </a:t>
            </a:r>
            <a:r>
              <a:rPr lang="en-US" sz="600" dirty="0">
                <a:solidFill>
                  <a:schemeClr val="bg2"/>
                </a:solidFill>
                <a:latin typeface="+mj-lt"/>
              </a:rPr>
              <a:t>Agile Carpentry LLC. All rights reserved.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ltGray">
          <a:xfrm>
            <a:off x="11578312" y="6580409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gradient only">
    <p:bg>
      <p:bgPr>
        <a:solidFill>
          <a:srgbClr val="377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55DD16-DFDD-E74A-A8C8-041114E3A4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32484"/>
            <a:ext cx="12188825" cy="1393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</a:defRPr>
            </a:lvl1pPr>
            <a:lvl2pPr marL="406400" indent="0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</a:defRPr>
            </a:lvl2pPr>
            <a:lvl3pPr marL="569912" indent="0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</a:defRPr>
            </a:lvl3pPr>
            <a:lvl4pPr marL="688975" indent="0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</a:defRPr>
            </a:lvl4pPr>
            <a:lvl5pPr marL="801688" indent="0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214680552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6081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_gradient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354129" y="6586247"/>
            <a:ext cx="455949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chemeClr val="bg2"/>
                </a:solidFill>
                <a:latin typeface="+mj-lt"/>
              </a:rPr>
              <a:t>© 2018</a:t>
            </a:r>
            <a:r>
              <a:rPr lang="en-US" sz="600" baseline="0" dirty="0">
                <a:solidFill>
                  <a:schemeClr val="bg2"/>
                </a:solidFill>
                <a:latin typeface="+mj-lt"/>
              </a:rPr>
              <a:t>  </a:t>
            </a:r>
            <a:r>
              <a:rPr lang="en-US" sz="600" dirty="0">
                <a:solidFill>
                  <a:schemeClr val="bg2"/>
                </a:solidFill>
                <a:latin typeface="+mj-lt"/>
              </a:rPr>
              <a:t>Agile Carpentry LLC. All rights reserved.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ltGray">
          <a:xfrm>
            <a:off x="11578312" y="6580409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579809" y="412751"/>
            <a:ext cx="11001134" cy="3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592866" y="811829"/>
            <a:ext cx="10962744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66"/>
            </a:lvl3pPr>
            <a:lvl4pPr lvl="3" algn="ctr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1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5"/>
          <p:cNvSpPr txBox="1"/>
          <p:nvPr/>
        </p:nvSpPr>
        <p:spPr>
          <a:xfrm>
            <a:off x="11490940" y="6464808"/>
            <a:ext cx="437886" cy="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991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11578312" y="6580409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2" r:id="rId2"/>
    <p:sldLayoutId id="2147483926" r:id="rId3"/>
    <p:sldLayoutId id="2147483923" r:id="rId4"/>
    <p:sldLayoutId id="2147483924" r:id="rId5"/>
    <p:sldLayoutId id="2147483930" r:id="rId6"/>
  </p:sldLayoutIdLst>
  <p:transition>
    <p:wipe dir="r"/>
  </p:transition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600" b="0" kern="1200" spc="0" baseline="0" dirty="0">
          <a:solidFill>
            <a:srgbClr val="546568"/>
          </a:solidFill>
          <a:effectLst>
            <a:outerShdw blurRad="50800" dist="50800" dir="5400000" algn="ctr" rotWithShape="0">
              <a:srgbClr val="000000"/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rgbClr val="546568"/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FontTx/>
        <a:buNone/>
        <a:defRPr lang="en-US" sz="1800" kern="1200" dirty="0" smtClean="0">
          <a:solidFill>
            <a:srgbClr val="546568"/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600" kern="1200" dirty="0" smtClean="0">
          <a:solidFill>
            <a:srgbClr val="546568"/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 smtClean="0">
          <a:solidFill>
            <a:srgbClr val="546568"/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>
          <a:solidFill>
            <a:srgbClr val="546568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nsplash.com/photos/nhlNQuEgZi8" TargetMode="Externa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1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0507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58169" y="1075188"/>
            <a:ext cx="1561859" cy="1172973"/>
            <a:chOff x="9160561" y="1075188"/>
            <a:chExt cx="1562267" cy="1172973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7382CE6-0E29-942F-1898-7826B94C3C3F}"/>
              </a:ext>
            </a:extLst>
          </p:cNvPr>
          <p:cNvSpPr txBox="1"/>
          <p:nvPr/>
        </p:nvSpPr>
        <p:spPr>
          <a:xfrm>
            <a:off x="9535253" y="2871197"/>
            <a:ext cx="2289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21208">
              <a:spcAft>
                <a:spcPts val="60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James Carpenter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56706-AD29-FD4E-9D2E-10962E1E60CE}"/>
              </a:ext>
            </a:extLst>
          </p:cNvPr>
          <p:cNvSpPr txBox="1"/>
          <p:nvPr/>
        </p:nvSpPr>
        <p:spPr>
          <a:xfrm>
            <a:off x="3021805" y="4368093"/>
            <a:ext cx="566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21208">
              <a:spcAft>
                <a:spcPts val="60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Consulting &amp; Training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90561C0D-36E4-E74B-8C98-B15D55812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" y="4493038"/>
            <a:ext cx="1805313" cy="2304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2183F4-FB9F-D80D-89B9-5BAEC375B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5" t="7929" r="20992" b="74082"/>
          <a:stretch/>
        </p:blipFill>
        <p:spPr>
          <a:xfrm>
            <a:off x="1149528" y="1470780"/>
            <a:ext cx="7625446" cy="3389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6AD3EA-DB77-5AF3-5AEA-9A393A46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0203" y="4063661"/>
            <a:ext cx="2183738" cy="20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4C54C7-A08B-20E9-6899-64F04B454661}"/>
              </a:ext>
            </a:extLst>
          </p:cNvPr>
          <p:cNvSpPr/>
          <p:nvPr/>
        </p:nvSpPr>
        <p:spPr>
          <a:xfrm>
            <a:off x="9119235" y="1075188"/>
            <a:ext cx="2183738" cy="1288219"/>
          </a:xfrm>
          <a:prstGeom prst="rect">
            <a:avLst/>
          </a:prstGeom>
          <a:solidFill>
            <a:srgbClr val="0096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erson standing in front of a microphone&#10;&#10;Description automatically generated">
            <a:extLst>
              <a:ext uri="{FF2B5EF4-FFF2-40B4-BE49-F238E27FC236}">
                <a16:creationId xmlns:a16="http://schemas.microsoft.com/office/drawing/2014/main" id="{EA5A35B1-D7FE-8028-7A9C-544469A02B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1624" y="607866"/>
            <a:ext cx="2036646" cy="20059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2101772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7801CF-A24F-7142-907B-E7431583D06C}"/>
              </a:ext>
            </a:extLst>
          </p:cNvPr>
          <p:cNvSpPr txBox="1"/>
          <p:nvPr/>
        </p:nvSpPr>
        <p:spPr>
          <a:xfrm>
            <a:off x="1448712" y="175710"/>
            <a:ext cx="9471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</a:rPr>
              <a:t>CLP Instructional Design Pattern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66CCC-997D-AD41-B42F-D398059774E8}"/>
              </a:ext>
            </a:extLst>
          </p:cNvPr>
          <p:cNvSpPr txBox="1"/>
          <p:nvPr/>
        </p:nvSpPr>
        <p:spPr>
          <a:xfrm>
            <a:off x="2236459" y="1726699"/>
            <a:ext cx="26321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System Modeling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A3E5E-2709-B149-B23F-ED01C937A8FC}"/>
              </a:ext>
            </a:extLst>
          </p:cNvPr>
          <p:cNvSpPr txBox="1"/>
          <p:nvPr/>
        </p:nvSpPr>
        <p:spPr>
          <a:xfrm>
            <a:off x="8996949" y="1698989"/>
            <a:ext cx="2763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err="1"/>
              <a:t>LeSS</a:t>
            </a:r>
            <a:endParaRPr lang="en-US" sz="4400" dirty="0"/>
          </a:p>
          <a:p>
            <a:r>
              <a:rPr lang="en-US" sz="4400" dirty="0"/>
              <a:t>Specifics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ECC2DB5F-0FE9-2D4E-B014-F5C916A912F1}"/>
              </a:ext>
            </a:extLst>
          </p:cNvPr>
          <p:cNvCxnSpPr>
            <a:cxnSpLocks/>
            <a:stCxn id="11" idx="0"/>
            <a:endCxn id="20" idx="0"/>
          </p:cNvCxnSpPr>
          <p:nvPr/>
        </p:nvCxnSpPr>
        <p:spPr>
          <a:xfrm rot="5400000" flipH="1" flipV="1">
            <a:off x="5517816" y="-388098"/>
            <a:ext cx="149492" cy="4080102"/>
          </a:xfrm>
          <a:prstGeom prst="curvedConnector3">
            <a:avLst>
              <a:gd name="adj1" fmla="val 393093"/>
            </a:avLst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37B8F998-BC69-8F40-A8D4-C741C03A1AFF}"/>
              </a:ext>
            </a:extLst>
          </p:cNvPr>
          <p:cNvCxnSpPr>
            <a:cxnSpLocks/>
            <a:stCxn id="20" idx="2"/>
            <a:endCxn id="15" idx="2"/>
          </p:cNvCxnSpPr>
          <p:nvPr/>
        </p:nvCxnSpPr>
        <p:spPr>
          <a:xfrm rot="5400000" flipH="1">
            <a:off x="5477255" y="2371387"/>
            <a:ext cx="131752" cy="4178964"/>
          </a:xfrm>
          <a:prstGeom prst="curvedConnector3">
            <a:avLst>
              <a:gd name="adj1" fmla="val -448228"/>
            </a:avLst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E145D2-5CD3-FE49-B530-ABFF8FA87B92}"/>
              </a:ext>
            </a:extLst>
          </p:cNvPr>
          <p:cNvSpPr txBox="1"/>
          <p:nvPr/>
        </p:nvSpPr>
        <p:spPr>
          <a:xfrm>
            <a:off x="2236459" y="3194664"/>
            <a:ext cx="2434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Agnostic of any specific framework, just the “physics” of the work.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588999-EA33-064F-B14C-848912CC790B}"/>
              </a:ext>
            </a:extLst>
          </p:cNvPr>
          <p:cNvSpPr txBox="1"/>
          <p:nvPr/>
        </p:nvSpPr>
        <p:spPr>
          <a:xfrm>
            <a:off x="2102538" y="5704062"/>
            <a:ext cx="7983748" cy="954107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highest-level </a:t>
            </a:r>
            <a:r>
              <a:rPr lang="en-US" sz="2800" dirty="0"/>
              <a:t>adaptiveness</a:t>
            </a:r>
            <a:r>
              <a:rPr lang="en-US" sz="2800" dirty="0">
                <a:solidFill>
                  <a:srgbClr val="000000"/>
                </a:solidFill>
              </a:rPr>
              <a:t> in the service of learning &amp; delivering highest-level “value”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0DBA95-CE89-0142-81D5-0DD2C5CFD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614" y="1577207"/>
            <a:ext cx="2895998" cy="2949538"/>
          </a:xfrm>
          <a:prstGeom prst="rect">
            <a:avLst/>
          </a:prstGeom>
        </p:spPr>
      </p:pic>
      <p:pic>
        <p:nvPicPr>
          <p:cNvPr id="23" name="Picture 22" descr="A picture containing mammal, primate, ape&#10;&#10;Description automatically generated">
            <a:extLst>
              <a:ext uri="{FF2B5EF4-FFF2-40B4-BE49-F238E27FC236}">
                <a16:creationId xmlns:a16="http://schemas.microsoft.com/office/drawing/2014/main" id="{EDF35940-F2F4-6040-B9B8-0082ECA33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53" y="1705284"/>
            <a:ext cx="1650406" cy="29331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79E594-C820-3B48-B96E-BB90C275EE5D}"/>
              </a:ext>
            </a:extLst>
          </p:cNvPr>
          <p:cNvSpPr txBox="1"/>
          <p:nvPr/>
        </p:nvSpPr>
        <p:spPr>
          <a:xfrm>
            <a:off x="9080612" y="3079009"/>
            <a:ext cx="2679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More concrete potential implementation specifics to help ground abstract theory.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81969D-4711-1A4C-B816-9681BD999B15}"/>
              </a:ext>
            </a:extLst>
          </p:cNvPr>
          <p:cNvSpPr txBox="1"/>
          <p:nvPr/>
        </p:nvSpPr>
        <p:spPr>
          <a:xfrm>
            <a:off x="486262" y="4638470"/>
            <a:ext cx="13051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5"/>
              </a:rPr>
              <a:t>Thinking Gorilla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>
                <a:solidFill>
                  <a:srgbClr val="000000"/>
                </a:solidFill>
              </a:rPr>
              <a:t>© Joshua J. </a:t>
            </a:r>
            <a:r>
              <a:rPr lang="en-US" sz="1000" dirty="0" err="1">
                <a:solidFill>
                  <a:srgbClr val="000000"/>
                </a:solidFill>
              </a:rPr>
              <a:t>Cotten</a:t>
            </a:r>
            <a:r>
              <a:rPr lang="en-US" sz="1000" dirty="0">
                <a:solidFill>
                  <a:srgbClr val="000000"/>
                </a:solidFill>
              </a:rPr>
              <a:t>,</a:t>
            </a:r>
          </a:p>
          <a:p>
            <a:r>
              <a:rPr lang="en-US" sz="1000" dirty="0" err="1">
                <a:solidFill>
                  <a:srgbClr val="000000"/>
                </a:solidFill>
              </a:rPr>
              <a:t>Unsplash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60177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a camera and money&#10;&#10;Description automatically generated">
            <a:extLst>
              <a:ext uri="{FF2B5EF4-FFF2-40B4-BE49-F238E27FC236}">
                <a16:creationId xmlns:a16="http://schemas.microsoft.com/office/drawing/2014/main" id="{A48E0435-8167-B663-1E7A-688B793F8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238" y="0"/>
            <a:ext cx="1221506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37B24-66EF-6265-D139-AA8E4BD7E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49" y="349960"/>
            <a:ext cx="3204153" cy="3190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33E411-5C18-2303-3A6F-5589AB0A29AC}"/>
              </a:ext>
            </a:extLst>
          </p:cNvPr>
          <p:cNvSpPr txBox="1"/>
          <p:nvPr/>
        </p:nvSpPr>
        <p:spPr>
          <a:xfrm>
            <a:off x="2549094" y="5868425"/>
            <a:ext cx="9368798" cy="769441"/>
          </a:xfrm>
          <a:prstGeom prst="rect">
            <a:avLst/>
          </a:prstGeom>
          <a:solidFill>
            <a:schemeClr val="bg1">
              <a:alpha val="73984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https://</a:t>
            </a:r>
            <a:r>
              <a:rPr lang="en-US" sz="4400" dirty="0" err="1">
                <a:solidFill>
                  <a:srgbClr val="000000"/>
                </a:solidFill>
              </a:rPr>
              <a:t>agilecarpentry.com</a:t>
            </a:r>
            <a:r>
              <a:rPr lang="en-US" sz="4400" dirty="0">
                <a:solidFill>
                  <a:srgbClr val="000000"/>
                </a:solidFill>
              </a:rPr>
              <a:t>/</a:t>
            </a:r>
            <a:r>
              <a:rPr lang="en-US" sz="4400" dirty="0" err="1">
                <a:solidFill>
                  <a:srgbClr val="000000"/>
                </a:solidFill>
              </a:rPr>
              <a:t>clp</a:t>
            </a:r>
            <a:r>
              <a:rPr lang="en-US" sz="4400" dirty="0">
                <a:solidFill>
                  <a:srgbClr val="000000"/>
                </a:solidFill>
              </a:rPr>
              <a:t>/global/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6864D-28A5-1FFC-B964-ADA2D7F717D6}"/>
              </a:ext>
            </a:extLst>
          </p:cNvPr>
          <p:cNvSpPr txBox="1"/>
          <p:nvPr/>
        </p:nvSpPr>
        <p:spPr>
          <a:xfrm>
            <a:off x="8713738" y="186267"/>
            <a:ext cx="3204153" cy="144655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</a:rPr>
              <a:t>In-Person Anywhere!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CE72E-A9BC-44C7-DC05-581094F3ACD7}"/>
              </a:ext>
            </a:extLst>
          </p:cNvPr>
          <p:cNvSpPr txBox="1"/>
          <p:nvPr/>
        </p:nvSpPr>
        <p:spPr>
          <a:xfrm>
            <a:off x="6362244" y="4599750"/>
            <a:ext cx="2171193" cy="83099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My LinkedIn is here too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21EBB6FE-CB09-87D4-1C0D-9D00FD0C854E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7177439" y="5598025"/>
            <a:ext cx="437680" cy="103124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04DE351-01B3-C193-7CC8-FBFC20290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135" y="3751712"/>
            <a:ext cx="1905000" cy="190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3D8EB-255A-DE64-6188-4F39650A660E}"/>
              </a:ext>
            </a:extLst>
          </p:cNvPr>
          <p:cNvSpPr txBox="1"/>
          <p:nvPr/>
        </p:nvSpPr>
        <p:spPr>
          <a:xfrm>
            <a:off x="2901553" y="4598186"/>
            <a:ext cx="2343548" cy="461665"/>
          </a:xfrm>
          <a:prstGeom prst="rect">
            <a:avLst/>
          </a:prstGeom>
          <a:solidFill>
            <a:schemeClr val="bg1">
              <a:alpha val="7353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the survey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4BF98166-1A1F-3BC6-0DE7-C2BBE6AD5E6C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3907167" y="5226011"/>
            <a:ext cx="830992" cy="498672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714711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compass on a map&#10;&#10;Description automatically generated">
            <a:extLst>
              <a:ext uri="{FF2B5EF4-FFF2-40B4-BE49-F238E27FC236}">
                <a16:creationId xmlns:a16="http://schemas.microsoft.com/office/drawing/2014/main" id="{3E308F5D-4CA9-D6BF-4766-862490C7B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3E411-5C18-2303-3A6F-5589AB0A29AC}"/>
              </a:ext>
            </a:extLst>
          </p:cNvPr>
          <p:cNvSpPr txBox="1"/>
          <p:nvPr/>
        </p:nvSpPr>
        <p:spPr>
          <a:xfrm>
            <a:off x="2604139" y="5629238"/>
            <a:ext cx="9286431" cy="769441"/>
          </a:xfrm>
          <a:prstGeom prst="rect">
            <a:avLst/>
          </a:prstGeom>
          <a:solidFill>
            <a:schemeClr val="bg1">
              <a:alpha val="73984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https://</a:t>
            </a:r>
            <a:r>
              <a:rPr lang="en-US" sz="4400" dirty="0" err="1">
                <a:solidFill>
                  <a:srgbClr val="000000"/>
                </a:solidFill>
              </a:rPr>
              <a:t>agilecarpentry.com</a:t>
            </a:r>
            <a:r>
              <a:rPr lang="en-US" sz="4400" dirty="0">
                <a:solidFill>
                  <a:srgbClr val="000000"/>
                </a:solidFill>
              </a:rPr>
              <a:t>/services/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948866-EC2C-1FBD-7351-6D90BCB0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643" y="8197476"/>
            <a:ext cx="1345791" cy="13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555160E-DFED-5B88-42B7-9368A6B52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95" y="4610921"/>
            <a:ext cx="1784585" cy="1784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0FDCB2-A38D-D219-BDAC-D329D41854C5}"/>
              </a:ext>
            </a:extLst>
          </p:cNvPr>
          <p:cNvSpPr txBox="1"/>
          <p:nvPr/>
        </p:nvSpPr>
        <p:spPr>
          <a:xfrm>
            <a:off x="464695" y="462494"/>
            <a:ext cx="9732250" cy="3046988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Training Services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0000"/>
                </a:solidFill>
              </a:rPr>
              <a:t>Certified </a:t>
            </a:r>
            <a:r>
              <a:rPr lang="en-US" sz="4800" b="1" dirty="0" err="1">
                <a:solidFill>
                  <a:srgbClr val="000000"/>
                </a:solidFill>
              </a:rPr>
              <a:t>LeSS</a:t>
            </a:r>
            <a:r>
              <a:rPr lang="en-US" sz="4800" b="1" dirty="0">
                <a:solidFill>
                  <a:srgbClr val="000000"/>
                </a:solidFill>
              </a:rPr>
              <a:t> Practitioner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0000"/>
                </a:solidFill>
              </a:rPr>
              <a:t>Certified </a:t>
            </a:r>
            <a:r>
              <a:rPr lang="en-US" sz="4800" b="1" dirty="0" err="1">
                <a:solidFill>
                  <a:srgbClr val="000000"/>
                </a:solidFill>
              </a:rPr>
              <a:t>LeSS</a:t>
            </a:r>
            <a:r>
              <a:rPr lang="en-US" sz="4800" b="1" dirty="0">
                <a:solidFill>
                  <a:srgbClr val="000000"/>
                </a:solidFill>
              </a:rPr>
              <a:t> for Executives + Informed Consent Workshop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83C5FEB-95B4-CDE9-4949-3D2FE98C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371" y="2035629"/>
            <a:ext cx="1473853" cy="14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FE552-299E-A154-7B38-A95491FFC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4371" y="459321"/>
            <a:ext cx="1482838" cy="147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79246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compass on a map&#10;&#10;Description automatically generated">
            <a:extLst>
              <a:ext uri="{FF2B5EF4-FFF2-40B4-BE49-F238E27FC236}">
                <a16:creationId xmlns:a16="http://schemas.microsoft.com/office/drawing/2014/main" id="{3E308F5D-4CA9-D6BF-4766-862490C7B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37B24-66EF-6265-D139-AA8E4BD7E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6377" y="3017444"/>
            <a:ext cx="1276641" cy="1271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33E411-5C18-2303-3A6F-5589AB0A29AC}"/>
              </a:ext>
            </a:extLst>
          </p:cNvPr>
          <p:cNvSpPr txBox="1"/>
          <p:nvPr/>
        </p:nvSpPr>
        <p:spPr>
          <a:xfrm>
            <a:off x="2345041" y="5752348"/>
            <a:ext cx="7498740" cy="646331"/>
          </a:xfrm>
          <a:prstGeom prst="rect">
            <a:avLst/>
          </a:prstGeom>
          <a:solidFill>
            <a:schemeClr val="bg1">
              <a:alpha val="73984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https://</a:t>
            </a:r>
            <a:r>
              <a:rPr lang="en-US" sz="3600" dirty="0" err="1">
                <a:solidFill>
                  <a:srgbClr val="000000"/>
                </a:solidFill>
              </a:rPr>
              <a:t>agilecarpentry.com</a:t>
            </a:r>
            <a:r>
              <a:rPr lang="en-US" sz="3600" dirty="0">
                <a:solidFill>
                  <a:srgbClr val="000000"/>
                </a:solidFill>
              </a:rPr>
              <a:t>/services/</a:t>
            </a:r>
          </a:p>
        </p:txBody>
      </p:sp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555160E-DFED-5B88-42B7-9368A6B52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2" y="4614094"/>
            <a:ext cx="1784585" cy="178458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83C5FEB-95B4-CDE9-4949-3D2FE98C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2848" y="1676666"/>
            <a:ext cx="1270170" cy="12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22C36-BBB8-3172-7FDD-4F7E2B72880E}"/>
              </a:ext>
            </a:extLst>
          </p:cNvPr>
          <p:cNvSpPr txBox="1"/>
          <p:nvPr/>
        </p:nvSpPr>
        <p:spPr>
          <a:xfrm>
            <a:off x="2345041" y="318142"/>
            <a:ext cx="7498740" cy="3970318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Consulting Services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Facilitating Executive Off-Site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Training and Launching Teams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Coaching Through First Sprint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Long-Term Coaching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b="1" dirty="0">
                <a:solidFill>
                  <a:srgbClr val="000000"/>
                </a:solidFill>
              </a:rPr>
              <a:t>Remote Advisor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b="1" dirty="0">
                <a:solidFill>
                  <a:srgbClr val="000000"/>
                </a:solidFill>
              </a:rPr>
              <a:t>Cadenced In-Person Trips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FA9DE-76B7-D9C9-4592-2E7DFCB24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2848" y="315056"/>
            <a:ext cx="1271641" cy="12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374591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67933B-D268-FCAE-0ABC-6E5DD230F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0" y="2345057"/>
            <a:ext cx="4014967" cy="2007484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37EC58A0-1511-A2B9-284E-6A89BB68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411" y="1891489"/>
            <a:ext cx="1604154" cy="160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78CE0-6A8A-1B37-AB50-7EB669AF8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13" y="3587147"/>
            <a:ext cx="1611252" cy="16041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D856B4-2A84-2FB9-640E-8271EA19D3EF}"/>
              </a:ext>
            </a:extLst>
          </p:cNvPr>
          <p:cNvSpPr txBox="1"/>
          <p:nvPr/>
        </p:nvSpPr>
        <p:spPr>
          <a:xfrm>
            <a:off x="731538" y="73371"/>
            <a:ext cx="10725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00"/>
                </a:solidFill>
              </a:rPr>
              <a:t>LeSS</a:t>
            </a:r>
            <a:r>
              <a:rPr lang="en-US" sz="4400" b="1" dirty="0">
                <a:solidFill>
                  <a:srgbClr val="000000"/>
                </a:solidFill>
              </a:rPr>
              <a:t> In Arabic</a:t>
            </a:r>
            <a:r>
              <a:rPr lang="en-US" sz="4400" b="1" baseline="30000" dirty="0"/>
              <a:t>*</a:t>
            </a:r>
            <a:r>
              <a:rPr lang="en-US" sz="4400" b="1" dirty="0">
                <a:solidFill>
                  <a:srgbClr val="000000"/>
                </a:solidFill>
              </a:rPr>
              <a:t> via Agile Carpentry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0BCF12-5DF5-28AC-32A9-5766BD3B38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06"/>
          <a:stretch/>
        </p:blipFill>
        <p:spPr>
          <a:xfrm>
            <a:off x="2140230" y="1891489"/>
            <a:ext cx="2500591" cy="32998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EA2356-E560-D4A9-B861-CF88D12EA9C5}"/>
              </a:ext>
            </a:extLst>
          </p:cNvPr>
          <p:cNvSpPr txBox="1"/>
          <p:nvPr/>
        </p:nvSpPr>
        <p:spPr>
          <a:xfrm>
            <a:off x="6685789" y="1800759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less.works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67D911-C22C-DFBC-AB51-089C7FBEB756}"/>
              </a:ext>
            </a:extLst>
          </p:cNvPr>
          <p:cNvSpPr txBox="1"/>
          <p:nvPr/>
        </p:nvSpPr>
        <p:spPr>
          <a:xfrm>
            <a:off x="593892" y="5358967"/>
            <a:ext cx="2299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Written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Course Pack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Slide Deck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System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Case Study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6E73C7-333A-FB15-7719-BBA4D1380C1C}"/>
              </a:ext>
            </a:extLst>
          </p:cNvPr>
          <p:cNvSpPr txBox="1"/>
          <p:nvPr/>
        </p:nvSpPr>
        <p:spPr>
          <a:xfrm>
            <a:off x="2893746" y="5358967"/>
            <a:ext cx="3200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Live Captions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Arabic Table Discussions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5E0081-7BFB-CE47-68C2-09CC4F750E05}"/>
              </a:ext>
            </a:extLst>
          </p:cNvPr>
          <p:cNvSpPr txBox="1"/>
          <p:nvPr/>
        </p:nvSpPr>
        <p:spPr>
          <a:xfrm>
            <a:off x="3051667" y="799162"/>
            <a:ext cx="60854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$Just Add Funding$</a:t>
            </a:r>
          </a:p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291ECC-C143-E199-D16F-91C38B072434}"/>
              </a:ext>
            </a:extLst>
          </p:cNvPr>
          <p:cNvSpPr txBox="1"/>
          <p:nvPr/>
        </p:nvSpPr>
        <p:spPr>
          <a:xfrm>
            <a:off x="6754663" y="5103674"/>
            <a:ext cx="4840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Key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Chairperson of translation at Notre Dame University in Beirut, Lebanon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All required </a:t>
            </a:r>
            <a:r>
              <a:rPr lang="en-US" dirty="0" err="1">
                <a:solidFill>
                  <a:srgbClr val="000000"/>
                </a:solidFill>
              </a:rPr>
              <a:t>LeSS</a:t>
            </a:r>
            <a:r>
              <a:rPr lang="en-US" dirty="0">
                <a:solidFill>
                  <a:srgbClr val="000000"/>
                </a:solidFill>
              </a:rPr>
              <a:t> Company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Many others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24261-CD56-5B7D-FE79-4570FB78CDCA}"/>
              </a:ext>
            </a:extLst>
          </p:cNvPr>
          <p:cNvSpPr txBox="1"/>
          <p:nvPr/>
        </p:nvSpPr>
        <p:spPr>
          <a:xfrm>
            <a:off x="9137235" y="6415297"/>
            <a:ext cx="276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Or any other language</a:t>
            </a:r>
          </a:p>
        </p:txBody>
      </p:sp>
    </p:spTree>
    <p:extLst>
      <p:ext uri="{BB962C8B-B14F-4D97-AF65-F5344CB8AC3E}">
        <p14:creationId xmlns:p14="http://schemas.microsoft.com/office/powerpoint/2010/main" val="332019481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856B4-2A84-2FB9-640E-8271EA19D3EF}"/>
              </a:ext>
            </a:extLst>
          </p:cNvPr>
          <p:cNvSpPr txBox="1"/>
          <p:nvPr/>
        </p:nvSpPr>
        <p:spPr>
          <a:xfrm>
            <a:off x="-1" y="73371"/>
            <a:ext cx="1218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00"/>
                </a:solidFill>
              </a:rPr>
              <a:t>LeSS</a:t>
            </a:r>
            <a:r>
              <a:rPr lang="en-US" sz="4400" b="1" dirty="0">
                <a:solidFill>
                  <a:srgbClr val="000000"/>
                </a:solidFill>
              </a:rPr>
              <a:t> Books In Arabic</a:t>
            </a:r>
            <a:r>
              <a:rPr lang="en-US" sz="4400" b="1" baseline="30000" dirty="0"/>
              <a:t>*</a:t>
            </a:r>
            <a:r>
              <a:rPr lang="en-US" sz="4400" b="1" dirty="0">
                <a:solidFill>
                  <a:srgbClr val="000000"/>
                </a:solidFill>
              </a:rPr>
              <a:t> via Agile Carpentry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5E0081-7BFB-CE47-68C2-09CC4F750E05}"/>
              </a:ext>
            </a:extLst>
          </p:cNvPr>
          <p:cNvSpPr txBox="1"/>
          <p:nvPr/>
        </p:nvSpPr>
        <p:spPr>
          <a:xfrm>
            <a:off x="593892" y="799162"/>
            <a:ext cx="10186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4"/>
                </a:solidFill>
              </a:rPr>
              <a:t>Addison-Wesley Conversations In-Flight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4"/>
                </a:solidFill>
              </a:rPr>
              <a:t>Funding Needed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291ECC-C143-E199-D16F-91C38B072434}"/>
              </a:ext>
            </a:extLst>
          </p:cNvPr>
          <p:cNvSpPr txBox="1"/>
          <p:nvPr/>
        </p:nvSpPr>
        <p:spPr>
          <a:xfrm>
            <a:off x="1446592" y="5157463"/>
            <a:ext cx="4821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Key Elements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Chairperson of translation at Notre Dame University in Beirut, Lebanon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Past publishing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Agile Carpentry publishing imprint</a:t>
            </a:r>
          </a:p>
        </p:txBody>
      </p:sp>
      <p:pic>
        <p:nvPicPr>
          <p:cNvPr id="3" name="Picture 4" descr="Large-Scale Scrum: More with LeSS (Addison-Wesley Signature Series (Cohn))">
            <a:extLst>
              <a:ext uri="{FF2B5EF4-FFF2-40B4-BE49-F238E27FC236}">
                <a16:creationId xmlns:a16="http://schemas.microsoft.com/office/drawing/2014/main" id="{D8EEBE22-E8A4-4A87-2AD9-4BB53CBA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92" y="2218845"/>
            <a:ext cx="1942412" cy="25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caling Lean &amp; Agile Development: Thinking and Organizational Tools for Large-Scale Scrum">
            <a:extLst>
              <a:ext uri="{FF2B5EF4-FFF2-40B4-BE49-F238E27FC236}">
                <a16:creationId xmlns:a16="http://schemas.microsoft.com/office/drawing/2014/main" id="{FA0C4447-B127-0A8E-2BA0-D9698260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652" y="2218845"/>
            <a:ext cx="1907518" cy="25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A94EC9-2AD4-BDF0-278F-4682A1EDC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797" y="2161198"/>
            <a:ext cx="1972136" cy="253560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DB09EBB-B77B-9BFB-E91A-9643A316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380" y="5149897"/>
            <a:ext cx="1255432" cy="109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ook cover of a book&#10;&#10;Description automatically generated">
            <a:extLst>
              <a:ext uri="{FF2B5EF4-FFF2-40B4-BE49-F238E27FC236}">
                <a16:creationId xmlns:a16="http://schemas.microsoft.com/office/drawing/2014/main" id="{13899D78-63AD-4C74-2DB4-FEFD4EE1C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66" y="5157463"/>
            <a:ext cx="838526" cy="1341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F3AAA1-941C-3F73-7D54-DF913DFC24C2}"/>
              </a:ext>
            </a:extLst>
          </p:cNvPr>
          <p:cNvSpPr txBox="1"/>
          <p:nvPr/>
        </p:nvSpPr>
        <p:spPr>
          <a:xfrm>
            <a:off x="7474812" y="5157463"/>
            <a:ext cx="4295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Addison-Wesley has determined Agile Carpentry has the depth of publishing experience required to be entrusted with translation rights.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01B0A8-C1CF-F5C9-2D70-718677AEEDD7}"/>
              </a:ext>
            </a:extLst>
          </p:cNvPr>
          <p:cNvSpPr txBox="1"/>
          <p:nvPr/>
        </p:nvSpPr>
        <p:spPr>
          <a:xfrm>
            <a:off x="9137235" y="6415297"/>
            <a:ext cx="276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Or any other language</a:t>
            </a:r>
          </a:p>
        </p:txBody>
      </p:sp>
    </p:spTree>
    <p:extLst>
      <p:ext uri="{BB962C8B-B14F-4D97-AF65-F5344CB8AC3E}">
        <p14:creationId xmlns:p14="http://schemas.microsoft.com/office/powerpoint/2010/main" val="1635583810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D4B0B2-2A11-B94A-85A7-88EDE52594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894295"/>
            <a:ext cx="12188825" cy="1534705"/>
          </a:xfrm>
        </p:spPr>
        <p:txBody>
          <a:bodyPr/>
          <a:lstStyle/>
          <a:p>
            <a:r>
              <a:rPr lang="en-US" dirty="0"/>
              <a:t>Example Internal Pitch Deck</a:t>
            </a:r>
          </a:p>
        </p:txBody>
      </p:sp>
    </p:spTree>
    <p:extLst>
      <p:ext uri="{BB962C8B-B14F-4D97-AF65-F5344CB8AC3E}">
        <p14:creationId xmlns:p14="http://schemas.microsoft.com/office/powerpoint/2010/main" val="944546763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281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616627" y="216515"/>
            <a:ext cx="113871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follows is a heavily redacted pitch deck used by an internal advocate at one potential client. Your own needs my vary, yet this may still provide useful seed content.</a:t>
            </a:r>
          </a:p>
          <a:p>
            <a:endParaRPr lang="en-US" sz="2400" dirty="0"/>
          </a:p>
          <a:p>
            <a:r>
              <a:rPr lang="en-US" sz="2400" dirty="0"/>
              <a:t>I have not worried much about formatting since you will likely need to apply your own in-house template anyway.</a:t>
            </a:r>
          </a:p>
          <a:p>
            <a:endParaRPr lang="en-US" sz="2400" dirty="0"/>
          </a:p>
          <a:p>
            <a:r>
              <a:rPr lang="en-US" sz="2400" dirty="0"/>
              <a:t>Most importantly, please reach out so I can help you influence whomever you need to influence.</a:t>
            </a:r>
          </a:p>
          <a:p>
            <a:endParaRPr lang="en-US" sz="2400" dirty="0"/>
          </a:p>
          <a:p>
            <a:r>
              <a:rPr lang="en-US" sz="2400" dirty="0"/>
              <a:t>Sincerely,</a:t>
            </a:r>
          </a:p>
          <a:p>
            <a:r>
              <a:rPr lang="en-US" sz="2400" dirty="0"/>
              <a:t>James Carpenter</a:t>
            </a:r>
          </a:p>
          <a:p>
            <a:r>
              <a:rPr lang="en-US" sz="2400" dirty="0"/>
              <a:t>Certified </a:t>
            </a:r>
            <a:r>
              <a:rPr lang="en-US" sz="2400" dirty="0" err="1"/>
              <a:t>LeSS</a:t>
            </a:r>
            <a:r>
              <a:rPr lang="en-US" sz="2400" dirty="0"/>
              <a:t> Trainer</a:t>
            </a:r>
          </a:p>
          <a:p>
            <a:r>
              <a:rPr lang="en-US" sz="2400" dirty="0"/>
              <a:t>832-677-7247</a:t>
            </a:r>
          </a:p>
          <a:p>
            <a:r>
              <a:rPr lang="en-US" sz="2400" dirty="0" err="1"/>
              <a:t>james@agilecarpentry.com</a:t>
            </a:r>
            <a:endParaRPr lang="en-US" sz="2400" dirty="0"/>
          </a:p>
          <a:p>
            <a:r>
              <a:rPr lang="en-US" sz="2400" dirty="0"/>
              <a:t>https://</a:t>
            </a:r>
            <a:r>
              <a:rPr lang="en-US" sz="2400" dirty="0" err="1"/>
              <a:t>agilecarpentry.com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7497089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0" y="2312355"/>
            <a:ext cx="12188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</a:rPr>
              <a:t>ACME Product R&amp;D Agile Transformation Proposal</a:t>
            </a:r>
          </a:p>
        </p:txBody>
      </p:sp>
    </p:spTree>
    <p:extLst>
      <p:ext uri="{BB962C8B-B14F-4D97-AF65-F5344CB8AC3E}">
        <p14:creationId xmlns:p14="http://schemas.microsoft.com/office/powerpoint/2010/main" val="4100516835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2375341" y="1351508"/>
            <a:ext cx="92394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Vision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Obstacles to the Vision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Strategy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Milestones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Budget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Role Change &amp; Initial Investment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A6A2D-F1B3-C958-C829-C5A02AF4AC71}"/>
              </a:ext>
            </a:extLst>
          </p:cNvPr>
          <p:cNvSpPr txBox="1"/>
          <p:nvPr/>
        </p:nvSpPr>
        <p:spPr>
          <a:xfrm>
            <a:off x="0" y="158702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86903912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66CCC-997D-AD41-B42F-D398059774E8}"/>
              </a:ext>
            </a:extLst>
          </p:cNvPr>
          <p:cNvSpPr txBox="1"/>
          <p:nvPr/>
        </p:nvSpPr>
        <p:spPr>
          <a:xfrm>
            <a:off x="-1" y="1536174"/>
            <a:ext cx="121888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Traditional large groups are </a:t>
            </a:r>
            <a:r>
              <a:rPr lang="en-US" sz="4800" dirty="0"/>
              <a:t>complicated</a:t>
            </a:r>
            <a:r>
              <a:rPr lang="en-US" sz="4800" dirty="0">
                <a:solidFill>
                  <a:srgbClr val="000000"/>
                </a:solidFill>
              </a:rPr>
              <a:t> — not because they must, but because their </a:t>
            </a:r>
            <a:r>
              <a:rPr lang="en-US" sz="4800" dirty="0"/>
              <a:t>organizational designs</a:t>
            </a:r>
            <a:r>
              <a:rPr lang="en-US" sz="4800" dirty="0">
                <a:solidFill>
                  <a:srgbClr val="000000"/>
                </a:solidFill>
              </a:rPr>
              <a:t>, based on local optimization, </a:t>
            </a:r>
            <a:r>
              <a:rPr lang="en-US" sz="4800" dirty="0"/>
              <a:t>create an illusion of ‘necessary’ complexity</a:t>
            </a:r>
            <a:r>
              <a:rPr lang="en-US" sz="4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196B2FD7-C343-2CCC-2302-A00F28387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" y="5774266"/>
            <a:ext cx="801685" cy="1023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C26A0-AE0C-7B08-7E74-12AC26749FB9}"/>
              </a:ext>
            </a:extLst>
          </p:cNvPr>
          <p:cNvSpPr txBox="1"/>
          <p:nvPr/>
        </p:nvSpPr>
        <p:spPr>
          <a:xfrm>
            <a:off x="1273934" y="158702"/>
            <a:ext cx="964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Why </a:t>
            </a:r>
            <a:r>
              <a:rPr lang="en-US" sz="6000" b="1" dirty="0" err="1">
                <a:solidFill>
                  <a:srgbClr val="000000"/>
                </a:solidFill>
              </a:rPr>
              <a:t>LeSS</a:t>
            </a:r>
            <a:r>
              <a:rPr lang="en-US" sz="6000" b="1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8623983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462097" y="1803994"/>
            <a:ext cx="11264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We desire to have a </a:t>
            </a:r>
            <a:r>
              <a:rPr lang="en-US" sz="3200" dirty="0">
                <a:solidFill>
                  <a:srgbClr val="00B050"/>
                </a:solidFill>
              </a:rPr>
              <a:t>learning organization</a:t>
            </a:r>
            <a:r>
              <a:rPr lang="en-US" sz="3200" dirty="0">
                <a:solidFill>
                  <a:srgbClr val="000000"/>
                </a:solidFill>
              </a:rPr>
              <a:t> that delivers the </a:t>
            </a:r>
            <a:r>
              <a:rPr lang="en-US" sz="3200" dirty="0">
                <a:solidFill>
                  <a:srgbClr val="00B050"/>
                </a:solidFill>
              </a:rPr>
              <a:t>highest value</a:t>
            </a:r>
            <a:r>
              <a:rPr lang="en-US" sz="3200" dirty="0">
                <a:solidFill>
                  <a:srgbClr val="000000"/>
                </a:solidFill>
              </a:rPr>
              <a:t> to our customers through a cohesive offering instead of individual products or components, as well as the ability to </a:t>
            </a:r>
            <a:r>
              <a:rPr lang="en-US" sz="3200" dirty="0">
                <a:solidFill>
                  <a:srgbClr val="00B050"/>
                </a:solidFill>
              </a:rPr>
              <a:t>quickly adapt</a:t>
            </a:r>
            <a:r>
              <a:rPr lang="en-US" sz="3200" dirty="0">
                <a:solidFill>
                  <a:srgbClr val="000000"/>
                </a:solidFill>
              </a:rPr>
              <a:t> to our customers needs in a </a:t>
            </a:r>
            <a:r>
              <a:rPr lang="en-US" sz="3200" dirty="0">
                <a:solidFill>
                  <a:srgbClr val="00B050"/>
                </a:solidFill>
              </a:rPr>
              <a:t>sustainable</a:t>
            </a:r>
            <a:r>
              <a:rPr lang="en-US" sz="3200" dirty="0">
                <a:solidFill>
                  <a:srgbClr val="000000"/>
                </a:solidFill>
              </a:rPr>
              <a:t> manner with </a:t>
            </a:r>
            <a:r>
              <a:rPr lang="en-US" sz="3200" dirty="0">
                <a:solidFill>
                  <a:srgbClr val="00B050"/>
                </a:solidFill>
              </a:rPr>
              <a:t>improved forecast accuracy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A6A2D-F1B3-C958-C829-C5A02AF4AC71}"/>
              </a:ext>
            </a:extLst>
          </p:cNvPr>
          <p:cNvSpPr txBox="1"/>
          <p:nvPr/>
        </p:nvSpPr>
        <p:spPr>
          <a:xfrm>
            <a:off x="0" y="158702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937426676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1607545" y="1734753"/>
            <a:ext cx="89737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Right people aren’t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Functional silos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Time zone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Component focus vs. customer-value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Multiple backlogs within a product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Lack of transparency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Unpredictable delivery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A6A2D-F1B3-C958-C829-C5A02AF4AC71}"/>
              </a:ext>
            </a:extLst>
          </p:cNvPr>
          <p:cNvSpPr txBox="1"/>
          <p:nvPr/>
        </p:nvSpPr>
        <p:spPr>
          <a:xfrm>
            <a:off x="0" y="158702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Obstacles to the Vision</a:t>
            </a:r>
          </a:p>
        </p:txBody>
      </p:sp>
    </p:spTree>
    <p:extLst>
      <p:ext uri="{BB962C8B-B14F-4D97-AF65-F5344CB8AC3E}">
        <p14:creationId xmlns:p14="http://schemas.microsoft.com/office/powerpoint/2010/main" val="530931874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721120" y="1720840"/>
            <a:ext cx="110104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Adopt a new way of working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Cross-functional teams organized around customer value that have the right people to make decisions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Change the mindset - start with leadership by providing leadership education which includes some key staff involved in the day-to-day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Determine initial set of teams organized around a whole-product, customer-value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Provide training and ongoing coaching for initial teams to put into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Expand to other teams when initial group is mature enough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A6A2D-F1B3-C958-C829-C5A02AF4AC71}"/>
              </a:ext>
            </a:extLst>
          </p:cNvPr>
          <p:cNvSpPr txBox="1"/>
          <p:nvPr/>
        </p:nvSpPr>
        <p:spPr>
          <a:xfrm>
            <a:off x="0" y="158702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Strategy To Achieve The 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7046F-0F05-D589-1DAC-ED6F4CE84A7C}"/>
              </a:ext>
            </a:extLst>
          </p:cNvPr>
          <p:cNvSpPr txBox="1"/>
          <p:nvPr/>
        </p:nvSpPr>
        <p:spPr>
          <a:xfrm>
            <a:off x="400842" y="1074346"/>
            <a:ext cx="6031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Start Small, But Not Too Small</a:t>
            </a:r>
          </a:p>
        </p:txBody>
      </p:sp>
    </p:spTree>
    <p:extLst>
      <p:ext uri="{BB962C8B-B14F-4D97-AF65-F5344CB8AC3E}">
        <p14:creationId xmlns:p14="http://schemas.microsoft.com/office/powerpoint/2010/main" val="2150549537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400842" y="1394920"/>
            <a:ext cx="114622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ACME Product and R&amp;D Leadership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Determine Scope of Initial Adoption and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Initial Teams Have Been Trained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Initial Teams Have Been Launched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First Requirement Area is operating well enough to focus on launching next Requirement Area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C8E8B-A6C6-AE91-6A6E-3EB66C1A4186}"/>
              </a:ext>
            </a:extLst>
          </p:cNvPr>
          <p:cNvSpPr txBox="1"/>
          <p:nvPr/>
        </p:nvSpPr>
        <p:spPr>
          <a:xfrm>
            <a:off x="400842" y="158702"/>
            <a:ext cx="11787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Key Initial Milestones</a:t>
            </a:r>
          </a:p>
        </p:txBody>
      </p:sp>
    </p:spTree>
    <p:extLst>
      <p:ext uri="{BB962C8B-B14F-4D97-AF65-F5344CB8AC3E}">
        <p14:creationId xmlns:p14="http://schemas.microsoft.com/office/powerpoint/2010/main" val="3513397239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Google Shape;113;p22"/>
          <p:cNvGraphicFramePr/>
          <p:nvPr>
            <p:extLst>
              <p:ext uri="{D42A27DB-BD31-4B8C-83A1-F6EECF244321}">
                <p14:modId xmlns:p14="http://schemas.microsoft.com/office/powerpoint/2010/main" val="4173694554"/>
              </p:ext>
            </p:extLst>
          </p:nvPr>
        </p:nvGraphicFramePr>
        <p:xfrm>
          <a:off x="1429" y="1829471"/>
          <a:ext cx="12189507" cy="10168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39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348543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</a:tblGrid>
              <a:tr h="358373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chemeClr val="l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Q2 FY’</a:t>
                      </a:r>
                      <a:r>
                        <a:rPr lang="en" sz="15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**</a:t>
                      </a:r>
                      <a:endParaRPr sz="1500" b="1" dirty="0">
                        <a:solidFill>
                          <a:schemeClr val="lt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0" dirty="0">
                          <a:solidFill>
                            <a:schemeClr val="bg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Q3</a:t>
                      </a:r>
                      <a:r>
                        <a:rPr lang="en" sz="1500" b="0" dirty="0">
                          <a:solidFill>
                            <a:schemeClr val="l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FY’</a:t>
                      </a:r>
                      <a:r>
                        <a:rPr lang="en" sz="1500" b="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**</a:t>
                      </a:r>
                      <a:endParaRPr sz="15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Q4 FY’</a:t>
                      </a:r>
                      <a:r>
                        <a:rPr lang="en" sz="15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**</a:t>
                      </a:r>
                      <a:endParaRPr sz="1500" b="1">
                        <a:solidFill>
                          <a:schemeClr val="lt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73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chemeClr val="accen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June</a:t>
                      </a:r>
                      <a:endParaRPr sz="15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July</a:t>
                      </a:r>
                      <a:endParaRPr sz="1500">
                        <a:solidFill>
                          <a:schemeClr val="accent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August</a:t>
                      </a:r>
                      <a:endParaRPr sz="150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September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October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November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December</a:t>
                      </a:r>
                      <a:endParaRPr sz="1500">
                        <a:solidFill>
                          <a:schemeClr val="accent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accen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January</a:t>
                      </a:r>
                      <a:endParaRPr sz="1500">
                        <a:solidFill>
                          <a:schemeClr val="accent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W1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W2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W3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W4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W1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W2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W3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W4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W1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W2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W3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W4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W5</a:t>
                      </a:r>
                      <a:endParaRPr sz="11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W1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W2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W3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W4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W1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W2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W3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W4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W5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W1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W2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W3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W4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W1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W2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W3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W4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W1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W2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W3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W4</a:t>
                      </a:r>
                      <a:endParaRPr sz="15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W5</a:t>
                      </a:r>
                      <a:endParaRPr sz="11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14" name="Google Shape;114;p22" descr="Date and connecting dashed line in plum"/>
          <p:cNvGrpSpPr/>
          <p:nvPr/>
        </p:nvGrpSpPr>
        <p:grpSpPr>
          <a:xfrm>
            <a:off x="1979672" y="3068371"/>
            <a:ext cx="1623310" cy="2129669"/>
            <a:chOff x="9758999" y="3419954"/>
            <a:chExt cx="1623300" cy="2130223"/>
          </a:xfrm>
        </p:grpSpPr>
        <p:sp>
          <p:nvSpPr>
            <p:cNvPr id="115" name="Google Shape;115;p22"/>
            <p:cNvSpPr txBox="1"/>
            <p:nvPr/>
          </p:nvSpPr>
          <p:spPr>
            <a:xfrm>
              <a:off x="9758999" y="5011977"/>
              <a:ext cx="1623300" cy="53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" sz="1466" b="1">
                  <a:solidFill>
                    <a:schemeClr val="accent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Leadership Education &amp; Determine scope of initial adoption and teams</a:t>
              </a:r>
              <a:endParaRPr sz="1466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116" name="Google Shape;116;p22"/>
            <p:cNvCxnSpPr/>
            <p:nvPr/>
          </p:nvCxnSpPr>
          <p:spPr>
            <a:xfrm>
              <a:off x="10561875" y="3419954"/>
              <a:ext cx="0" cy="1503600"/>
            </a:xfrm>
            <a:prstGeom prst="straightConnector1">
              <a:avLst/>
            </a:prstGeom>
            <a:noFill/>
            <a:ln w="25400" cap="flat" cmpd="sng">
              <a:solidFill>
                <a:schemeClr val="accent5"/>
              </a:solidFill>
              <a:prstDash val="dash"/>
              <a:miter lim="800000"/>
              <a:headEnd type="diamond" w="lg" len="lg"/>
              <a:tailEnd type="none" w="sm" len="sm"/>
            </a:ln>
          </p:spPr>
        </p:cxnSp>
      </p:grpSp>
      <p:grpSp>
        <p:nvGrpSpPr>
          <p:cNvPr id="117" name="Google Shape;117;p22" descr="Date and connecting lines in indigo"/>
          <p:cNvGrpSpPr/>
          <p:nvPr/>
        </p:nvGrpSpPr>
        <p:grpSpPr>
          <a:xfrm>
            <a:off x="4633326" y="3001515"/>
            <a:ext cx="1776910" cy="1046158"/>
            <a:chOff x="9669446" y="3419954"/>
            <a:chExt cx="1776900" cy="1046430"/>
          </a:xfrm>
        </p:grpSpPr>
        <p:sp>
          <p:nvSpPr>
            <p:cNvPr id="118" name="Google Shape;118;p22"/>
            <p:cNvSpPr txBox="1"/>
            <p:nvPr/>
          </p:nvSpPr>
          <p:spPr>
            <a:xfrm>
              <a:off x="9669446" y="4073384"/>
              <a:ext cx="1776900" cy="39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" sz="1466" b="1">
                  <a:solidFill>
                    <a:schemeClr val="accent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Initial Teams Trained &amp;  Launched</a:t>
              </a:r>
              <a:endParaRPr sz="1466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119" name="Google Shape;119;p22"/>
            <p:cNvCxnSpPr/>
            <p:nvPr/>
          </p:nvCxnSpPr>
          <p:spPr>
            <a:xfrm>
              <a:off x="10561875" y="3419954"/>
              <a:ext cx="0" cy="596400"/>
            </a:xfrm>
            <a:prstGeom prst="straightConnector1">
              <a:avLst/>
            </a:prstGeom>
            <a:noFill/>
            <a:ln w="25400" cap="flat" cmpd="sng">
              <a:solidFill>
                <a:schemeClr val="accent5"/>
              </a:solidFill>
              <a:prstDash val="dash"/>
              <a:miter lim="800000"/>
              <a:headEnd type="diamond" w="lg" len="lg"/>
              <a:tailEnd type="none" w="sm" len="sm"/>
            </a:ln>
          </p:spPr>
        </p:cxnSp>
      </p:grpSp>
      <p:sp>
        <p:nvSpPr>
          <p:cNvPr id="120" name="Google Shape;120;p22" descr="Arrow 1 expanded over a period of dates (plum)"/>
          <p:cNvSpPr/>
          <p:nvPr/>
        </p:nvSpPr>
        <p:spPr>
          <a:xfrm>
            <a:off x="140499" y="4202898"/>
            <a:ext cx="2291403" cy="640633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r>
              <a:rPr lang="en" sz="1466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Prepare for ACME Product and R&amp;D Leadership Education</a:t>
            </a:r>
            <a:endParaRPr sz="1466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" name="Google Shape;121;p22" descr="Arrow 1 expanded over a period of dates (plum)"/>
          <p:cNvSpPr/>
          <p:nvPr/>
        </p:nvSpPr>
        <p:spPr>
          <a:xfrm>
            <a:off x="2894024" y="4202898"/>
            <a:ext cx="2326194" cy="4570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r>
              <a:rPr lang="en" sz="1466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Prepare and train initial teams</a:t>
            </a:r>
            <a:endParaRPr sz="1466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22" descr="Arrow 1 expanded over a period of dates (plum)"/>
          <p:cNvSpPr/>
          <p:nvPr/>
        </p:nvSpPr>
        <p:spPr>
          <a:xfrm>
            <a:off x="5568725" y="4202898"/>
            <a:ext cx="4116528" cy="4570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r>
              <a:rPr lang="en" sz="1466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Guide maturation of initial Requirement Area (6 - 12 weeks typically)</a:t>
            </a:r>
            <a:endParaRPr sz="1466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Google Shape;123;p22" descr="Arrow 1 expanded over a period of dates (plum)"/>
          <p:cNvSpPr/>
          <p:nvPr/>
        </p:nvSpPr>
        <p:spPr>
          <a:xfrm>
            <a:off x="9751325" y="4162560"/>
            <a:ext cx="2445763" cy="49747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r>
              <a:rPr lang="en" sz="1466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Identify, prepare and train next set of teams.</a:t>
            </a:r>
            <a:endParaRPr sz="1466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24" name="Google Shape;124;p22" descr="Date and connecting lines in indigo"/>
          <p:cNvGrpSpPr/>
          <p:nvPr/>
        </p:nvGrpSpPr>
        <p:grpSpPr>
          <a:xfrm>
            <a:off x="8940431" y="2981357"/>
            <a:ext cx="1623310" cy="1046159"/>
            <a:chOff x="9759000" y="3419954"/>
            <a:chExt cx="1623300" cy="1046432"/>
          </a:xfrm>
        </p:grpSpPr>
        <p:sp>
          <p:nvSpPr>
            <p:cNvPr id="125" name="Google Shape;125;p22"/>
            <p:cNvSpPr txBox="1"/>
            <p:nvPr/>
          </p:nvSpPr>
          <p:spPr>
            <a:xfrm>
              <a:off x="9759000" y="4073386"/>
              <a:ext cx="1623300" cy="39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" sz="1466" b="1">
                  <a:solidFill>
                    <a:schemeClr val="accent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Launch Next Requirement Area</a:t>
              </a:r>
              <a:endParaRPr sz="1466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126" name="Google Shape;126;p22"/>
            <p:cNvCxnSpPr/>
            <p:nvPr/>
          </p:nvCxnSpPr>
          <p:spPr>
            <a:xfrm>
              <a:off x="10561875" y="3419954"/>
              <a:ext cx="0" cy="596400"/>
            </a:xfrm>
            <a:prstGeom prst="straightConnector1">
              <a:avLst/>
            </a:prstGeom>
            <a:noFill/>
            <a:ln w="25400" cap="flat" cmpd="sng">
              <a:solidFill>
                <a:schemeClr val="accent5"/>
              </a:solidFill>
              <a:prstDash val="dash"/>
              <a:miter lim="800000"/>
              <a:headEnd type="diamond" w="lg" len="lg"/>
              <a:tailEnd type="none" w="sm" len="sm"/>
            </a:ln>
          </p:spPr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62A7DDD-A47F-7C73-F22A-463F9211E428}"/>
              </a:ext>
            </a:extLst>
          </p:cNvPr>
          <p:cNvSpPr txBox="1"/>
          <p:nvPr/>
        </p:nvSpPr>
        <p:spPr>
          <a:xfrm>
            <a:off x="0" y="-51116"/>
            <a:ext cx="7567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Key Milestones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F3C41-51A4-4B18-D969-F988A0DCDF66}"/>
              </a:ext>
            </a:extLst>
          </p:cNvPr>
          <p:cNvSpPr txBox="1"/>
          <p:nvPr/>
        </p:nvSpPr>
        <p:spPr>
          <a:xfrm>
            <a:off x="53009" y="831093"/>
            <a:ext cx="609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Initial Estimated Timeline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E4B4C6B-6D7A-5713-1419-C0E8AAC40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572"/>
            <a:ext cx="801685" cy="10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5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8899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512575" y="1720840"/>
            <a:ext cx="60005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1. Principles &amp; Management Implications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Empirical Process Control for the Entire Organization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Lean Thinking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Systems Thinking: From Local to Global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Whole-Product Focus: Group and Role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Customer Centric: Process and Group Impacts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2. Adoption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Adoption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Getting Started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Growing Your Adoption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Culture Follows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Job Safety, but not Role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From Smallish to Huge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Multisite Adoption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A6A2D-F1B3-C958-C829-C5A02AF4AC71}"/>
              </a:ext>
            </a:extLst>
          </p:cNvPr>
          <p:cNvSpPr txBox="1"/>
          <p:nvPr/>
        </p:nvSpPr>
        <p:spPr>
          <a:xfrm>
            <a:off x="400842" y="158702"/>
            <a:ext cx="11787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Milestones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7046F-0F05-D589-1DAC-ED6F4CE84A7C}"/>
              </a:ext>
            </a:extLst>
          </p:cNvPr>
          <p:cNvSpPr txBox="1"/>
          <p:nvPr/>
        </p:nvSpPr>
        <p:spPr>
          <a:xfrm>
            <a:off x="448967" y="1074346"/>
            <a:ext cx="819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Leadership Education – Learning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01B65-F112-0C51-B037-F6391E40391E}"/>
              </a:ext>
            </a:extLst>
          </p:cNvPr>
          <p:cNvSpPr txBox="1"/>
          <p:nvPr/>
        </p:nvSpPr>
        <p:spPr>
          <a:xfrm>
            <a:off x="6721642" y="1720840"/>
            <a:ext cx="5398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3. Structure &amp;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What is your product?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Organizing around Customer Value and Feature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Role of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Business-Driven Product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Typical Organizational Structures and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Multisite Implications</a:t>
            </a:r>
          </a:p>
        </p:txBody>
      </p:sp>
    </p:spTree>
    <p:extLst>
      <p:ext uri="{BB962C8B-B14F-4D97-AF65-F5344CB8AC3E}">
        <p14:creationId xmlns:p14="http://schemas.microsoft.com/office/powerpoint/2010/main" val="425588805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8899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512574" y="1720840"/>
            <a:ext cx="105083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Do the last day during the week of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Clarifying product definition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Determining the product scope involved in the initial adoption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Determining the people involved in the initial adoption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Ensure team rules are understood and accounted for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A6A2D-F1B3-C958-C829-C5A02AF4AC71}"/>
              </a:ext>
            </a:extLst>
          </p:cNvPr>
          <p:cNvSpPr txBox="1"/>
          <p:nvPr/>
        </p:nvSpPr>
        <p:spPr>
          <a:xfrm>
            <a:off x="400842" y="158702"/>
            <a:ext cx="11787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Key Milestones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7046F-0F05-D589-1DAC-ED6F4CE84A7C}"/>
              </a:ext>
            </a:extLst>
          </p:cNvPr>
          <p:cNvSpPr txBox="1"/>
          <p:nvPr/>
        </p:nvSpPr>
        <p:spPr>
          <a:xfrm>
            <a:off x="432925" y="1026220"/>
            <a:ext cx="819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Determine scope of initial adoption and teams</a:t>
            </a:r>
          </a:p>
        </p:txBody>
      </p:sp>
    </p:spTree>
    <p:extLst>
      <p:ext uri="{BB962C8B-B14F-4D97-AF65-F5344CB8AC3E}">
        <p14:creationId xmlns:p14="http://schemas.microsoft.com/office/powerpoint/2010/main" val="3258075200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8899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512574" y="1720840"/>
            <a:ext cx="10508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Preparation for training for identified initial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Conduct the training for initial teams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A6A2D-F1B3-C958-C829-C5A02AF4AC71}"/>
              </a:ext>
            </a:extLst>
          </p:cNvPr>
          <p:cNvSpPr txBox="1"/>
          <p:nvPr/>
        </p:nvSpPr>
        <p:spPr>
          <a:xfrm>
            <a:off x="400842" y="158702"/>
            <a:ext cx="11787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Key Milestones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7046F-0F05-D589-1DAC-ED6F4CE84A7C}"/>
              </a:ext>
            </a:extLst>
          </p:cNvPr>
          <p:cNvSpPr txBox="1"/>
          <p:nvPr/>
        </p:nvSpPr>
        <p:spPr>
          <a:xfrm>
            <a:off x="432925" y="1026220"/>
            <a:ext cx="819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Initial teams have been trained</a:t>
            </a:r>
          </a:p>
        </p:txBody>
      </p:sp>
    </p:spTree>
    <p:extLst>
      <p:ext uri="{BB962C8B-B14F-4D97-AF65-F5344CB8AC3E}">
        <p14:creationId xmlns:p14="http://schemas.microsoft.com/office/powerpoint/2010/main" val="2216330046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8899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512574" y="1720840"/>
            <a:ext cx="11166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Teams have been 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Teams have conducted 3 - 6 iterations (assume 2 week iterations)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A6A2D-F1B3-C958-C829-C5A02AF4AC71}"/>
              </a:ext>
            </a:extLst>
          </p:cNvPr>
          <p:cNvSpPr txBox="1"/>
          <p:nvPr/>
        </p:nvSpPr>
        <p:spPr>
          <a:xfrm>
            <a:off x="400842" y="158702"/>
            <a:ext cx="11787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Key Milestones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7046F-0F05-D589-1DAC-ED6F4CE84A7C}"/>
              </a:ext>
            </a:extLst>
          </p:cNvPr>
          <p:cNvSpPr txBox="1"/>
          <p:nvPr/>
        </p:nvSpPr>
        <p:spPr>
          <a:xfrm>
            <a:off x="432925" y="1026220"/>
            <a:ext cx="819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Teams Have Been Launched</a:t>
            </a:r>
          </a:p>
        </p:txBody>
      </p:sp>
    </p:spTree>
    <p:extLst>
      <p:ext uri="{BB962C8B-B14F-4D97-AF65-F5344CB8AC3E}">
        <p14:creationId xmlns:p14="http://schemas.microsoft.com/office/powerpoint/2010/main" val="1569101111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8899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511372" y="1685332"/>
            <a:ext cx="11166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Teams are focusing on Quality not Quantity (following DoD)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Teams are focusing on a shippable increment at the end of each iteration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Teams are acting as teams not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Retrospectives are healthy and results are being acted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Teams are self-managing and own delivering customer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Iteration reviews and multi-team review refinement (healthy team to customer interactions)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Single product backlog is transparent and respected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Craftsmanship deficiencies are being actively addressed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A6A2D-F1B3-C958-C829-C5A02AF4AC71}"/>
              </a:ext>
            </a:extLst>
          </p:cNvPr>
          <p:cNvSpPr txBox="1"/>
          <p:nvPr/>
        </p:nvSpPr>
        <p:spPr>
          <a:xfrm>
            <a:off x="400842" y="158702"/>
            <a:ext cx="11787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</a:rPr>
              <a:t>Key Milestones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7046F-0F05-D589-1DAC-ED6F4CE84A7C}"/>
              </a:ext>
            </a:extLst>
          </p:cNvPr>
          <p:cNvSpPr txBox="1"/>
          <p:nvPr/>
        </p:nvSpPr>
        <p:spPr>
          <a:xfrm>
            <a:off x="432924" y="1026220"/>
            <a:ext cx="11687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First Requirement Area is operating well enough to focus on launching next Requirement Area </a:t>
            </a:r>
          </a:p>
        </p:txBody>
      </p:sp>
    </p:spTree>
    <p:extLst>
      <p:ext uri="{BB962C8B-B14F-4D97-AF65-F5344CB8AC3E}">
        <p14:creationId xmlns:p14="http://schemas.microsoft.com/office/powerpoint/2010/main" val="3087367716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66CCC-997D-AD41-B42F-D398059774E8}"/>
              </a:ext>
            </a:extLst>
          </p:cNvPr>
          <p:cNvSpPr txBox="1"/>
          <p:nvPr/>
        </p:nvSpPr>
        <p:spPr>
          <a:xfrm>
            <a:off x="-1" y="1605429"/>
            <a:ext cx="12188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0000"/>
                </a:solidFill>
              </a:rPr>
              <a:t>Agile Carpentry helps companies use </a:t>
            </a:r>
          </a:p>
          <a:p>
            <a:pPr algn="ctr"/>
            <a:r>
              <a:rPr lang="en-US" sz="4000" i="1" dirty="0" err="1"/>
              <a:t>LeSS</a:t>
            </a:r>
            <a:r>
              <a:rPr lang="en-US" sz="4000" i="1" dirty="0">
                <a:solidFill>
                  <a:srgbClr val="000000"/>
                </a:solidFill>
              </a:rPr>
              <a:t> to shape organizations that are </a:t>
            </a:r>
            <a:r>
              <a:rPr lang="en-US" sz="4000" i="1" dirty="0"/>
              <a:t>simpler</a:t>
            </a:r>
            <a:r>
              <a:rPr lang="en-US" sz="4000" i="1" dirty="0">
                <a:solidFill>
                  <a:srgbClr val="000000"/>
                </a:solidFill>
              </a:rPr>
              <a:t>, more </a:t>
            </a:r>
            <a:r>
              <a:rPr lang="en-US" sz="4000" i="1" dirty="0"/>
              <a:t>adaptive</a:t>
            </a:r>
            <a:r>
              <a:rPr lang="en-US" sz="4000" i="1" dirty="0">
                <a:solidFill>
                  <a:srgbClr val="000000"/>
                </a:solidFill>
              </a:rPr>
              <a:t> and focus </a:t>
            </a:r>
            <a:r>
              <a:rPr lang="en-US" sz="4000" i="1" dirty="0"/>
              <a:t>delivery</a:t>
            </a:r>
            <a:r>
              <a:rPr lang="en-US" sz="4000" i="1" dirty="0">
                <a:solidFill>
                  <a:srgbClr val="000000"/>
                </a:solidFill>
              </a:rPr>
              <a:t> on </a:t>
            </a:r>
            <a:r>
              <a:rPr lang="en-US" sz="4000" i="1" dirty="0" err="1">
                <a:solidFill>
                  <a:srgbClr val="000000"/>
                </a:solidFill>
              </a:rPr>
              <a:t>maximising</a:t>
            </a:r>
            <a:r>
              <a:rPr lang="en-US" sz="4000" i="1" dirty="0">
                <a:solidFill>
                  <a:srgbClr val="000000"/>
                </a:solidFill>
              </a:rPr>
              <a:t> </a:t>
            </a:r>
            <a:r>
              <a:rPr lang="en-US" sz="4000" i="1" dirty="0"/>
              <a:t>value</a:t>
            </a:r>
            <a:r>
              <a:rPr lang="en-US" sz="4000" i="1" dirty="0">
                <a:solidFill>
                  <a:srgbClr val="000000"/>
                </a:solidFill>
              </a:rPr>
              <a:t>, while </a:t>
            </a:r>
            <a:r>
              <a:rPr lang="en-US" sz="4000" i="1" dirty="0"/>
              <a:t>enriching</a:t>
            </a:r>
            <a:r>
              <a:rPr lang="en-US" sz="4000" i="1" dirty="0">
                <a:solidFill>
                  <a:srgbClr val="000000"/>
                </a:solidFill>
              </a:rPr>
              <a:t> the </a:t>
            </a:r>
            <a:r>
              <a:rPr lang="en-US" sz="4000" i="1" dirty="0"/>
              <a:t>human</a:t>
            </a:r>
            <a:r>
              <a:rPr lang="en-US" sz="4000" i="1" dirty="0">
                <a:solidFill>
                  <a:srgbClr val="000000"/>
                </a:solidFill>
              </a:rPr>
              <a:t> experience at work.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53813-5810-CB84-5D0F-9D7D3D06A835}"/>
              </a:ext>
            </a:extLst>
          </p:cNvPr>
          <p:cNvSpPr txBox="1"/>
          <p:nvPr/>
        </p:nvSpPr>
        <p:spPr>
          <a:xfrm>
            <a:off x="88488" y="5069260"/>
            <a:ext cx="3246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accent4"/>
                </a:solidFill>
              </a:rPr>
              <a:t>Greater</a:t>
            </a:r>
          </a:p>
          <a:p>
            <a:pPr algn="r"/>
            <a:r>
              <a:rPr lang="en-US" sz="4000" dirty="0">
                <a:solidFill>
                  <a:schemeClr val="accent4"/>
                </a:solidFill>
              </a:rPr>
              <a:t>Adaptiveness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326A3-8156-B359-348A-832A2A014703}"/>
              </a:ext>
            </a:extLst>
          </p:cNvPr>
          <p:cNvSpPr txBox="1"/>
          <p:nvPr/>
        </p:nvSpPr>
        <p:spPr>
          <a:xfrm>
            <a:off x="4691624" y="5133892"/>
            <a:ext cx="3788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</a:rPr>
              <a:t>Greater</a:t>
            </a:r>
          </a:p>
          <a:p>
            <a:pPr algn="ctr"/>
            <a:r>
              <a:rPr lang="en-US" sz="4000" dirty="0">
                <a:solidFill>
                  <a:schemeClr val="accent4"/>
                </a:solidFill>
              </a:rPr>
              <a:t>Customer value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811984-1F7D-4483-1E48-A95B347BFB18}"/>
              </a:ext>
            </a:extLst>
          </p:cNvPr>
          <p:cNvSpPr txBox="1"/>
          <p:nvPr/>
        </p:nvSpPr>
        <p:spPr>
          <a:xfrm>
            <a:off x="9765463" y="5133892"/>
            <a:ext cx="2288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Greater</a:t>
            </a:r>
          </a:p>
          <a:p>
            <a:r>
              <a:rPr lang="en-US" sz="4000" dirty="0">
                <a:solidFill>
                  <a:schemeClr val="accent4"/>
                </a:solidFill>
              </a:rPr>
              <a:t>Revenue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E243B27-959F-24A1-12D8-4E8DCB0753BD}"/>
              </a:ext>
            </a:extLst>
          </p:cNvPr>
          <p:cNvSpPr/>
          <p:nvPr/>
        </p:nvSpPr>
        <p:spPr>
          <a:xfrm>
            <a:off x="3482257" y="5495006"/>
            <a:ext cx="1209367" cy="471949"/>
          </a:xfrm>
          <a:prstGeom prst="rightArrow">
            <a:avLst/>
          </a:prstGeom>
          <a:solidFill>
            <a:srgbClr val="00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9583926-9DC6-4621-D129-2562C9832D5A}"/>
              </a:ext>
            </a:extLst>
          </p:cNvPr>
          <p:cNvSpPr/>
          <p:nvPr/>
        </p:nvSpPr>
        <p:spPr>
          <a:xfrm>
            <a:off x="8409251" y="5495006"/>
            <a:ext cx="1209367" cy="471949"/>
          </a:xfrm>
          <a:prstGeom prst="rightArrow">
            <a:avLst/>
          </a:prstGeom>
          <a:solidFill>
            <a:srgbClr val="00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858" y="150937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1273934" y="158702"/>
            <a:ext cx="964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Help Is Available</a:t>
            </a:r>
          </a:p>
        </p:txBody>
      </p:sp>
    </p:spTree>
    <p:extLst>
      <p:ext uri="{BB962C8B-B14F-4D97-AF65-F5344CB8AC3E}">
        <p14:creationId xmlns:p14="http://schemas.microsoft.com/office/powerpoint/2010/main" val="1744809034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205E8-8FC7-2A65-0FB4-C71C01F65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2"/>
            <a:ext cx="1219041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72906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pair of glasses on a book&#10;&#10;Description automatically generated">
            <a:extLst>
              <a:ext uri="{FF2B5EF4-FFF2-40B4-BE49-F238E27FC236}">
                <a16:creationId xmlns:a16="http://schemas.microsoft.com/office/drawing/2014/main" id="{CF46623A-4B8B-1E23-3567-5983FED987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6" cy="6863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9129E-5D78-FA7D-65CA-E4DBD813DA46}"/>
              </a:ext>
            </a:extLst>
          </p:cNvPr>
          <p:cNvSpPr txBox="1"/>
          <p:nvPr/>
        </p:nvSpPr>
        <p:spPr>
          <a:xfrm>
            <a:off x="-11115" y="6150114"/>
            <a:ext cx="121999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https://</a:t>
            </a:r>
            <a:r>
              <a:rPr lang="en-US" sz="4000" dirty="0" err="1">
                <a:solidFill>
                  <a:srgbClr val="000000"/>
                </a:solidFill>
              </a:rPr>
              <a:t>agilecarpentry.com</a:t>
            </a:r>
            <a:r>
              <a:rPr lang="en-US" sz="4000" dirty="0">
                <a:solidFill>
                  <a:srgbClr val="000000"/>
                </a:solidFill>
              </a:rPr>
              <a:t>/blog/learning-about-less/</a:t>
            </a:r>
          </a:p>
        </p:txBody>
      </p:sp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2BADD39-B03F-EE46-F9D5-E08DF693B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76" y="2525859"/>
            <a:ext cx="1905000" cy="1905000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231F273B-6972-88FB-F78B-AA02E95A3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044" y="-2333"/>
            <a:ext cx="633666" cy="8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08975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compass on a map&#10;&#10;Description automatically generated">
            <a:extLst>
              <a:ext uri="{FF2B5EF4-FFF2-40B4-BE49-F238E27FC236}">
                <a16:creationId xmlns:a16="http://schemas.microsoft.com/office/drawing/2014/main" id="{3E308F5D-4CA9-D6BF-4766-862490C7B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37B24-66EF-6265-D139-AA8E4BD7E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207" y="243590"/>
            <a:ext cx="1520566" cy="1513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33E411-5C18-2303-3A6F-5589AB0A29AC}"/>
              </a:ext>
            </a:extLst>
          </p:cNvPr>
          <p:cNvSpPr txBox="1"/>
          <p:nvPr/>
        </p:nvSpPr>
        <p:spPr>
          <a:xfrm>
            <a:off x="1233549" y="5979964"/>
            <a:ext cx="9368798" cy="769441"/>
          </a:xfrm>
          <a:prstGeom prst="rect">
            <a:avLst/>
          </a:prstGeom>
          <a:solidFill>
            <a:schemeClr val="bg1">
              <a:alpha val="73984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https://</a:t>
            </a:r>
            <a:r>
              <a:rPr lang="en-US" sz="4400" dirty="0" err="1">
                <a:solidFill>
                  <a:srgbClr val="000000"/>
                </a:solidFill>
              </a:rPr>
              <a:t>agilecarpentry.com</a:t>
            </a:r>
            <a:r>
              <a:rPr lang="en-US" sz="4400" dirty="0">
                <a:solidFill>
                  <a:srgbClr val="000000"/>
                </a:solidFill>
              </a:rPr>
              <a:t>/services/</a:t>
            </a:r>
          </a:p>
        </p:txBody>
      </p:sp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555160E-DFED-5B88-42B7-9368A6B52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500" y="2483199"/>
            <a:ext cx="3108543" cy="31085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0FDCB2-A38D-D219-BDAC-D329D41854C5}"/>
              </a:ext>
            </a:extLst>
          </p:cNvPr>
          <p:cNvSpPr txBox="1"/>
          <p:nvPr/>
        </p:nvSpPr>
        <p:spPr>
          <a:xfrm>
            <a:off x="128299" y="243590"/>
            <a:ext cx="5841418" cy="181588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Stand-Alone Training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Certified </a:t>
            </a:r>
            <a:r>
              <a:rPr lang="en-US" sz="2800" b="1" dirty="0" err="1">
                <a:solidFill>
                  <a:srgbClr val="000000"/>
                </a:solidFill>
              </a:rPr>
              <a:t>LeSS</a:t>
            </a:r>
            <a:r>
              <a:rPr lang="en-US" sz="2800" b="1" dirty="0">
                <a:solidFill>
                  <a:srgbClr val="000000"/>
                </a:solidFill>
              </a:rPr>
              <a:t> for Executives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Certified </a:t>
            </a:r>
            <a:r>
              <a:rPr lang="en-US" sz="2800" b="1" dirty="0" err="1">
                <a:solidFill>
                  <a:srgbClr val="000000"/>
                </a:solidFill>
              </a:rPr>
              <a:t>LeSS</a:t>
            </a:r>
            <a:r>
              <a:rPr lang="en-US" sz="2800" b="1" dirty="0">
                <a:solidFill>
                  <a:srgbClr val="000000"/>
                </a:solidFill>
              </a:rPr>
              <a:t> Practitioner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Informed Consent Workshop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83C5FEB-95B4-CDE9-4949-3D2FE98C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8059" y="243590"/>
            <a:ext cx="1513867" cy="15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6C63D0-0143-C6D5-5ED4-A00BC101DF34}"/>
              </a:ext>
            </a:extLst>
          </p:cNvPr>
          <p:cNvSpPr txBox="1"/>
          <p:nvPr/>
        </p:nvSpPr>
        <p:spPr>
          <a:xfrm>
            <a:off x="5973984" y="2483199"/>
            <a:ext cx="6108789" cy="3108543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Consulting Services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Training and Launching Teams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Coaching Through First Sprint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Long-Term Coaching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0000"/>
                </a:solidFill>
              </a:rPr>
              <a:t>Remote Advisor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0000"/>
                </a:solidFill>
              </a:rPr>
              <a:t>Cadenced In-Person Trips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Translation of </a:t>
            </a:r>
            <a:r>
              <a:rPr lang="en-US" sz="2800" b="1" dirty="0" err="1">
                <a:solidFill>
                  <a:srgbClr val="000000"/>
                </a:solidFill>
              </a:rPr>
              <a:t>LeSS</a:t>
            </a:r>
            <a:r>
              <a:rPr lang="en-US" sz="2800" b="1" dirty="0">
                <a:solidFill>
                  <a:srgbClr val="000000"/>
                </a:solidFill>
              </a:rPr>
              <a:t> books</a:t>
            </a:r>
          </a:p>
        </p:txBody>
      </p:sp>
    </p:spTree>
    <p:extLst>
      <p:ext uri="{BB962C8B-B14F-4D97-AF65-F5344CB8AC3E}">
        <p14:creationId xmlns:p14="http://schemas.microsoft.com/office/powerpoint/2010/main" val="3414715127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66CCC-997D-AD41-B42F-D398059774E8}"/>
              </a:ext>
            </a:extLst>
          </p:cNvPr>
          <p:cNvSpPr txBox="1"/>
          <p:nvPr/>
        </p:nvSpPr>
        <p:spPr>
          <a:xfrm>
            <a:off x="0" y="1838182"/>
            <a:ext cx="12188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0000"/>
                </a:solidFill>
              </a:rPr>
              <a:t>Agile Carpentry is seeking to help executives of large and mid-sized product development organizations who have the courage to consider redesigning their organizations to achieve greater value delivery.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572"/>
            <a:ext cx="801685" cy="1023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474E3E-FDCE-D495-8E2C-D42A440E8EFB}"/>
              </a:ext>
            </a:extLst>
          </p:cNvPr>
          <p:cNvSpPr txBox="1"/>
          <p:nvPr/>
        </p:nvSpPr>
        <p:spPr>
          <a:xfrm>
            <a:off x="0" y="158702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Seeking To Help</a:t>
            </a:r>
          </a:p>
        </p:txBody>
      </p:sp>
    </p:spTree>
    <p:extLst>
      <p:ext uri="{BB962C8B-B14F-4D97-AF65-F5344CB8AC3E}">
        <p14:creationId xmlns:p14="http://schemas.microsoft.com/office/powerpoint/2010/main" val="3512161647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D50A54-762D-1944-A14E-77C70DE8FF79}"/>
              </a:ext>
            </a:extLst>
          </p:cNvPr>
          <p:cNvSpPr txBox="1"/>
          <p:nvPr/>
        </p:nvSpPr>
        <p:spPr>
          <a:xfrm>
            <a:off x="4868562" y="-84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A07216F-81B4-FBF2-DE64-CD9AD02C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572"/>
            <a:ext cx="801685" cy="1023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11C03A-E425-26DE-913A-25DBCD0A23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5" t="7929" r="20992" b="74082"/>
          <a:stretch/>
        </p:blipFill>
        <p:spPr>
          <a:xfrm>
            <a:off x="2831116" y="6178"/>
            <a:ext cx="5766532" cy="2562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B5407F-5857-5A2A-A228-9481A8A96AD4}"/>
              </a:ext>
            </a:extLst>
          </p:cNvPr>
          <p:cNvSpPr txBox="1"/>
          <p:nvPr/>
        </p:nvSpPr>
        <p:spPr>
          <a:xfrm>
            <a:off x="4437389" y="2209011"/>
            <a:ext cx="383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Company &amp;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8B1D4-D466-722C-06D3-4347FEF4AACD}"/>
              </a:ext>
            </a:extLst>
          </p:cNvPr>
          <p:cNvSpPr txBox="1"/>
          <p:nvPr/>
        </p:nvSpPr>
        <p:spPr>
          <a:xfrm>
            <a:off x="0" y="2850950"/>
            <a:ext cx="1218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0000"/>
                </a:solidFill>
              </a:rPr>
              <a:t>Best vetted agile trainers and coaches in the world.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0014A-C161-0F24-0A7E-9F520E4CF60F}"/>
              </a:ext>
            </a:extLst>
          </p:cNvPr>
          <p:cNvSpPr txBox="1"/>
          <p:nvPr/>
        </p:nvSpPr>
        <p:spPr>
          <a:xfrm>
            <a:off x="0" y="3830691"/>
            <a:ext cx="12188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</a:rPr>
              <a:t>LeSS</a:t>
            </a:r>
            <a:r>
              <a:rPr lang="en-US" sz="4000" i="1" dirty="0">
                <a:solidFill>
                  <a:srgbClr val="000000"/>
                </a:solidFill>
              </a:rPr>
              <a:t> marketing umbrella, certified courses, books, knowledge base, and related support infrastructure.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7844A-4D00-47C0-82AC-5089597A89F8}"/>
              </a:ext>
            </a:extLst>
          </p:cNvPr>
          <p:cNvSpPr txBox="1"/>
          <p:nvPr/>
        </p:nvSpPr>
        <p:spPr>
          <a:xfrm>
            <a:off x="0" y="5480629"/>
            <a:ext cx="1218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0000"/>
                </a:solidFill>
              </a:rPr>
              <a:t>Depth of bench within the community.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83789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D4B0B2-2A11-B94A-85A7-88EDE52594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61647"/>
            <a:ext cx="12188825" cy="1534705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410649533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Default Theme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fault Theme" id="{B2C59525-4C56-E94F-BD2B-6CB67FF3E43D}" vid="{278B4F48-F19F-744F-8252-B6D84CC29E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49433</TotalTime>
  <Words>1157</Words>
  <Application>Microsoft Macintosh PowerPoint</Application>
  <PresentationFormat>Custom</PresentationFormat>
  <Paragraphs>234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Courier New</vt:lpstr>
      <vt:lpstr>Proxima Nova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 ACI Epic/Story Example</dc:title>
  <dc:creator>Jacob Van Ewyk</dc:creator>
  <cp:lastModifiedBy>James Carpenter</cp:lastModifiedBy>
  <cp:revision>425</cp:revision>
  <cp:lastPrinted>2022-09-09T23:49:52Z</cp:lastPrinted>
  <dcterms:created xsi:type="dcterms:W3CDTF">2016-02-19T18:37:19Z</dcterms:created>
  <dcterms:modified xsi:type="dcterms:W3CDTF">2023-12-24T22:24:59Z</dcterms:modified>
</cp:coreProperties>
</file>